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72" r:id="rId1"/>
  </p:sldMasterIdLst>
  <p:notesMasterIdLst>
    <p:notesMasterId r:id="rId36"/>
  </p:notesMasterIdLst>
  <p:sldIdLst>
    <p:sldId id="364" r:id="rId2"/>
    <p:sldId id="369" r:id="rId3"/>
    <p:sldId id="375" r:id="rId4"/>
    <p:sldId id="365" r:id="rId5"/>
    <p:sldId id="371" r:id="rId6"/>
    <p:sldId id="377" r:id="rId7"/>
    <p:sldId id="378" r:id="rId8"/>
    <p:sldId id="379" r:id="rId9"/>
    <p:sldId id="380" r:id="rId10"/>
    <p:sldId id="381" r:id="rId11"/>
    <p:sldId id="382" r:id="rId12"/>
    <p:sldId id="394" r:id="rId13"/>
    <p:sldId id="395" r:id="rId14"/>
    <p:sldId id="396" r:id="rId15"/>
    <p:sldId id="397" r:id="rId16"/>
    <p:sldId id="366" r:id="rId17"/>
    <p:sldId id="374" r:id="rId18"/>
    <p:sldId id="383" r:id="rId19"/>
    <p:sldId id="384" r:id="rId20"/>
    <p:sldId id="385" r:id="rId21"/>
    <p:sldId id="386" r:id="rId22"/>
    <p:sldId id="390" r:id="rId23"/>
    <p:sldId id="391" r:id="rId24"/>
    <p:sldId id="392" r:id="rId25"/>
    <p:sldId id="393" r:id="rId26"/>
    <p:sldId id="367" r:id="rId27"/>
    <p:sldId id="373" r:id="rId28"/>
    <p:sldId id="376" r:id="rId29"/>
    <p:sldId id="387" r:id="rId30"/>
    <p:sldId id="388" r:id="rId31"/>
    <p:sldId id="398" r:id="rId32"/>
    <p:sldId id="399" r:id="rId33"/>
    <p:sldId id="400" r:id="rId34"/>
    <p:sldId id="368" r:id="rId35"/>
  </p:sldIdLst>
  <p:sldSz cx="12192000" cy="6858000"/>
  <p:notesSz cx="6997700" cy="9194800"/>
  <p:embeddedFontLst>
    <p:embeddedFont>
      <p:font typeface="FreightMicro Pro Book" panose="02000603020000020004" charset="0"/>
      <p:regular r:id="rId37"/>
      <p:italic r:id="rId38"/>
    </p:embeddedFont>
    <p:embeddedFont>
      <p:font typeface="FreightMicro Pro Light" panose="02000603030000020004" pitchFamily="2" charset="0"/>
      <p:regular r:id="rId39"/>
      <p:italic r:id="rId40"/>
    </p:embeddedFont>
    <p:embeddedFont>
      <p:font typeface="FreightMicro Pro Medium" panose="02000603020000020004" charset="0"/>
      <p:regular r:id="rId41"/>
      <p:italic r:id="rId42"/>
    </p:embeddedFont>
    <p:embeddedFont>
      <p:font typeface="Open Sans" panose="020B0606030504020204" charset="0"/>
      <p:regular r:id="rId43"/>
      <p:bold r:id="rId44"/>
      <p:italic r:id="rId45"/>
      <p:boldItalic r:id="rId46"/>
    </p:embeddedFont>
    <p:embeddedFont>
      <p:font typeface="Source Code Pro" panose="020B0309030403020204" pitchFamily="34" charset="0"/>
      <p:regular r:id="rId47"/>
      <p:bold r:id="rId48"/>
      <p:italic r:id="rId49"/>
      <p:boldItalic r:id="rId50"/>
    </p:embeddedFont>
    <p:embeddedFont>
      <p:font typeface="Source Code Pro Medium" panose="020B0309030403020204" pitchFamily="34" charset="0"/>
      <p:regular r:id="rId51"/>
      <p: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6">
          <p15:clr>
            <a:srgbClr val="A4A3A4"/>
          </p15:clr>
        </p15:guide>
        <p15:guide id="2" pos="22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6FE67F9-6B8D-4537-87E8-312A73754733}">
  <a:tblStyle styleId="{56FE67F9-6B8D-4537-87E8-312A7375473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AEEFF"/>
          </a:solidFill>
        </a:fill>
      </a:tcStyle>
    </a:wholeTbl>
    <a:band1H>
      <a:tcTxStyle/>
      <a:tcStyle>
        <a:tcBdr/>
        <a:fill>
          <a:solidFill>
            <a:srgbClr val="D1DBF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1DBFE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81"/>
    <p:restoredTop sz="94673"/>
  </p:normalViewPr>
  <p:slideViewPr>
    <p:cSldViewPr snapToGrid="0">
      <p:cViewPr varScale="1">
        <p:scale>
          <a:sx n="129" d="100"/>
          <a:sy n="129" d="100"/>
        </p:scale>
        <p:origin x="33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96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-23813" y="22225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83038" y="22225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ftr" idx="11"/>
          </p:nvPr>
        </p:nvSpPr>
        <p:spPr>
          <a:xfrm>
            <a:off x="-23813" y="8763000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sldNum" idx="12"/>
          </p:nvPr>
        </p:nvSpPr>
        <p:spPr>
          <a:xfrm>
            <a:off x="3983038" y="8763000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9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Google Shape;7;n"/>
          <p:cNvSpPr/>
          <p:nvPr/>
        </p:nvSpPr>
        <p:spPr>
          <a:xfrm>
            <a:off x="3122613" y="8761413"/>
            <a:ext cx="752475" cy="24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600" tIns="44300" rIns="88600" bIns="443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n"/>
          <p:cNvSpPr>
            <a:spLocks noGrp="1" noRot="1" noChangeAspect="1"/>
          </p:cNvSpPr>
          <p:nvPr>
            <p:ph type="sldImg" idx="3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" name="Google Shape;9;n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5725" rIns="92900" bIns="457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1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193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>
            <a:norm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8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24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24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20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F574F4-9EA5-E09D-AA0C-48EE3C3246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>
            <a:lvl1pPr>
              <a:defRPr b="0" i="0">
                <a:latin typeface="FreightMicro Pro Medium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673106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DCF39-8489-B440-287B-604AF733C8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1" y="6500285"/>
            <a:ext cx="4348655" cy="273049"/>
          </a:xfrm>
        </p:spPr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308391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ECA42F45-1436-E397-BC1C-20EF043ED0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1" y="6483351"/>
            <a:ext cx="4348655" cy="365125"/>
          </a:xfrm>
        </p:spPr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884892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15900"/>
            <a:ext cx="102616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066800"/>
            <a:ext cx="5359400" cy="5257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96000" y="1066801"/>
            <a:ext cx="5562600" cy="2552700"/>
          </a:xfrm>
        </p:spPr>
        <p:txBody>
          <a:bodyPr/>
          <a:lstStyle>
            <a:lvl1pPr>
              <a:defRPr sz="2667"/>
            </a:lvl1pPr>
            <a:lvl2pPr>
              <a:defRPr sz="26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0" y="3771901"/>
            <a:ext cx="5562600" cy="2552700"/>
          </a:xfrm>
        </p:spPr>
        <p:txBody>
          <a:bodyPr/>
          <a:lstStyle>
            <a:lvl1pPr>
              <a:defRPr sz="2667"/>
            </a:lvl1pPr>
            <a:lvl2pPr>
              <a:defRPr sz="26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9B8C7DD-E937-7C7A-0125-F53589ECA2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8717147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84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20800" y="1143007"/>
            <a:ext cx="9855200" cy="3584575"/>
          </a:xfrm>
        </p:spPr>
        <p:txBody>
          <a:bodyPr/>
          <a:lstStyle>
            <a:lvl1pPr marL="0" indent="0">
              <a:buNone/>
              <a:defRPr sz="1351"/>
            </a:lvl1pPr>
            <a:lvl2pPr marL="192877" indent="0">
              <a:buNone/>
              <a:defRPr sz="1181"/>
            </a:lvl2pPr>
            <a:lvl3pPr marL="385753" indent="0">
              <a:buNone/>
              <a:defRPr sz="1013"/>
            </a:lvl3pPr>
            <a:lvl4pPr marL="578630" indent="0">
              <a:buNone/>
              <a:defRPr sz="844"/>
            </a:lvl4pPr>
            <a:lvl5pPr marL="771506" indent="0">
              <a:buNone/>
              <a:defRPr sz="844"/>
            </a:lvl5pPr>
            <a:lvl6pPr marL="964383" indent="0">
              <a:buNone/>
              <a:defRPr sz="844"/>
            </a:lvl6pPr>
            <a:lvl7pPr marL="1157259" indent="0">
              <a:buNone/>
              <a:defRPr sz="844"/>
            </a:lvl7pPr>
            <a:lvl8pPr marL="1350136" indent="0">
              <a:buNone/>
              <a:defRPr sz="844"/>
            </a:lvl8pPr>
            <a:lvl9pPr marL="1543012" indent="0">
              <a:buNone/>
              <a:defRPr sz="844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591"/>
            </a:lvl1pPr>
            <a:lvl2pPr marL="192877" indent="0">
              <a:buNone/>
              <a:defRPr sz="507"/>
            </a:lvl2pPr>
            <a:lvl3pPr marL="385753" indent="0">
              <a:buNone/>
              <a:defRPr sz="421"/>
            </a:lvl3pPr>
            <a:lvl4pPr marL="578630" indent="0">
              <a:buNone/>
              <a:defRPr sz="380"/>
            </a:lvl4pPr>
            <a:lvl5pPr marL="771506" indent="0">
              <a:buNone/>
              <a:defRPr sz="380"/>
            </a:lvl5pPr>
            <a:lvl6pPr marL="964383" indent="0">
              <a:buNone/>
              <a:defRPr sz="380"/>
            </a:lvl6pPr>
            <a:lvl7pPr marL="1157259" indent="0">
              <a:buNone/>
              <a:defRPr sz="380"/>
            </a:lvl7pPr>
            <a:lvl8pPr marL="1350136" indent="0">
              <a:buNone/>
              <a:defRPr sz="380"/>
            </a:lvl8pPr>
            <a:lvl9pPr marL="1543012" indent="0">
              <a:buNone/>
              <a:defRPr sz="3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A8BDE8-F90A-0148-46CF-5751E5EEBD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1966734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EDAE3B-4F9B-E1D9-6A36-666A736E6F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5042044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10260960" cy="7362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b="0" i="0">
                <a:latin typeface="Open Sans"/>
              </a:defRPr>
            </a:lvl1pPr>
          </a:lstStyle>
          <a:p>
            <a:endParaRPr lang="en-US" sz="788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914400" y="1066680"/>
            <a:ext cx="10159680" cy="525744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b="0" i="0">
                <a:latin typeface="Open Sans"/>
              </a:defRPr>
            </a:lvl1pPr>
          </a:lstStyle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452491-A029-4B13-92F1-12DB3B77C8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629343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T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1852-78FC-D3F3-C972-F219664A4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CITN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D5024-0F78-8518-088C-2091FD497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66800"/>
            <a:ext cx="7924800" cy="5257800"/>
          </a:xfrm>
        </p:spPr>
        <p:txBody>
          <a:bodyPr>
            <a:normAutofit/>
          </a:bodyPr>
          <a:lstStyle>
            <a:lvl1pPr marL="0" indent="0" algn="just">
              <a:buNone/>
              <a:defRPr sz="2000"/>
            </a:lvl1pPr>
            <a:lvl2pPr marL="192877" indent="0" algn="just">
              <a:buNone/>
              <a:defRPr/>
            </a:lvl2pPr>
            <a:lvl3pPr marL="385753" indent="0" algn="just">
              <a:buNone/>
              <a:defRPr/>
            </a:lvl3pPr>
            <a:lvl4pPr marL="578630" indent="0" algn="just">
              <a:buNone/>
              <a:defRPr/>
            </a:lvl4pPr>
            <a:lvl5pPr marL="771506" indent="0" algn="just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8115F0-EE99-B62A-B436-CE068D384E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8200" y="152400"/>
            <a:ext cx="32766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D039-3F0B-EE63-8523-7285720D1B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latin typeface="FreightMicro Pro Light" panose="02000603030000020004" pitchFamily="2" charset="0"/>
              </a:rPr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550392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8763000" cy="2514600"/>
          </a:xfrm>
        </p:spPr>
        <p:txBody>
          <a:bodyPr/>
          <a:lstStyle>
            <a:lvl1pPr>
              <a:defRPr sz="22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2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20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20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8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3733800"/>
            <a:ext cx="87630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FreightMicro Pro Light" panose="02000603030000020004" pitchFamily="2" charset="0"/>
              </a:rPr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540851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6EE0E2-0155-74C7-B124-ACD0680418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latin typeface="FreightMicro Pro Light" panose="02000603030000020004" pitchFamily="2" charset="0"/>
              </a:rPr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9229688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EDAE3B-4F9B-E1D9-6A36-666A736E6F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latin typeface="FreightMicro Pro Light" panose="02000603030000020004" pitchFamily="2" charset="0"/>
              </a:rPr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93825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983828" y="2153805"/>
            <a:ext cx="8458200" cy="1470025"/>
          </a:xfrm>
          <a:noFill/>
        </p:spPr>
        <p:txBody>
          <a:bodyPr lIns="457200" rIns="457200">
            <a:normAutofit/>
          </a:bodyPr>
          <a:lstStyle>
            <a:lvl1pPr algn="ctr">
              <a:defRPr sz="3733" b="0" i="0" baseline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566131" y="3908993"/>
            <a:ext cx="7543800" cy="990600"/>
          </a:xfrm>
        </p:spPr>
        <p:txBody>
          <a:bodyPr/>
          <a:lstStyle>
            <a:lvl1pPr marL="0" indent="0" algn="ctr">
              <a:buFontTx/>
              <a:buNone/>
              <a:defRPr sz="3200" b="0" i="0">
                <a:solidFill>
                  <a:schemeClr val="bg1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6131" y="382588"/>
            <a:ext cx="11232469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4800" b="0" i="0" kern="0" baseline="0" dirty="0">
                <a:solidFill>
                  <a:schemeClr val="accent1"/>
                </a:solidFill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7" y="2584177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36936D33-9916-57D9-FB99-897ADE096A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09628" y="5211824"/>
            <a:ext cx="2006600" cy="800100"/>
          </a:xfrm>
          <a:prstGeom prst="rect">
            <a:avLst/>
          </a:prstGeom>
        </p:spPr>
      </p:pic>
      <p:pic>
        <p:nvPicPr>
          <p:cNvPr id="2" name="Picture 2" descr="cc logo">
            <a:extLst>
              <a:ext uri="{FF2B5EF4-FFF2-40B4-BE49-F238E27FC236}">
                <a16:creationId xmlns:a16="http://schemas.microsoft.com/office/drawing/2014/main" id="{EAA7962C-3F43-B61B-C295-5CC1C54FC6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457D5436-895F-5C14-E7A6-60F6690909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2990FD94-67AA-9E61-5E4B-22B79FFC1B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" y="64112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6AA5D1F-1908-7A27-D303-E30059621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9200" y="64085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7CECC5-A838-52DB-E938-F5E8244AB8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896552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8"/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69603" y="228600"/>
            <a:ext cx="833439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819400" y="2130432"/>
            <a:ext cx="8458200" cy="1470025"/>
          </a:xfrm>
        </p:spPr>
        <p:txBody>
          <a:bodyPr/>
          <a:lstStyle>
            <a:lvl1pPr algn="ctr">
              <a:defRPr sz="3200" b="0" i="0" baseline="0">
                <a:latin typeface="FreightMicro Pro Book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276600" y="3886200"/>
            <a:ext cx="7543800" cy="990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179195" y="382588"/>
            <a:ext cx="8305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3200" b="0" i="0" kern="0" baseline="0" dirty="0"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4DF4B-2D56-AB45-B234-4F37FEC419CC}"/>
              </a:ext>
            </a:extLst>
          </p:cNvPr>
          <p:cNvSpPr txBox="1"/>
          <p:nvPr userDrawn="1"/>
        </p:nvSpPr>
        <p:spPr>
          <a:xfrm>
            <a:off x="109100" y="2384625"/>
            <a:ext cx="21336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b="0" i="0" baseline="0" dirty="0">
                <a:solidFill>
                  <a:schemeClr val="bg2"/>
                </a:solidFill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UC Berkeley EECS</a:t>
            </a:r>
            <a:br>
              <a:rPr lang="en-US" sz="1400" b="0" i="0" baseline="0" dirty="0">
                <a:solidFill>
                  <a:schemeClr val="bg2"/>
                </a:solidFill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400" b="0" i="0" baseline="0" dirty="0">
                <a:solidFill>
                  <a:schemeClr val="bg2"/>
                </a:solidFill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Lecturer</a:t>
            </a:r>
          </a:p>
          <a:p>
            <a:pPr lvl="0" algn="ctr">
              <a:defRPr/>
            </a:pPr>
            <a:r>
              <a:rPr lang="en-US" sz="1400" b="0" i="0" baseline="0" dirty="0">
                <a:solidFill>
                  <a:schemeClr val="bg2"/>
                </a:solidFill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Michael Ball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CD1E19B-E1FA-114F-B2A6-C6DE982CA3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457205" y="152406"/>
            <a:ext cx="1437391" cy="2157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E54B2176-5634-6845-968B-F5816C0360C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46258" y="6381750"/>
            <a:ext cx="6171679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sz="1200" b="0" i="0" baseline="0" dirty="0">
                <a:latin typeface="FreightMicro Pro Light" panose="02000603030000020004" pitchFamily="2" charset="0"/>
              </a:rPr>
              <a:t>UC Berkeley | Computer Science 88 | Michael Ball | http://cs88.org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5" y="2584176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3EF65B-5B14-C7E1-E1F9-88E88BF9E207}"/>
              </a:ext>
            </a:extLst>
          </p:cNvPr>
          <p:cNvSpPr txBox="1"/>
          <p:nvPr userDrawn="1"/>
        </p:nvSpPr>
        <p:spPr>
          <a:xfrm>
            <a:off x="1055914" y="-52251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0" i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5531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73565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3991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Gray Title">
    <p:bg>
      <p:bgPr>
        <a:solidFill>
          <a:srgbClr val="4653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chemeClr val="accent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866900" y="2170186"/>
            <a:ext cx="8458200" cy="1470025"/>
          </a:xfrm>
          <a:noFill/>
        </p:spPr>
        <p:txBody>
          <a:bodyPr lIns="457200" rIns="457200" anchor="ctr" anchorCtr="1">
            <a:normAutofit/>
          </a:bodyPr>
          <a:lstStyle>
            <a:lvl1pPr algn="ctr">
              <a:defRPr sz="3733" b="0" i="0" baseline="0">
                <a:solidFill>
                  <a:schemeClr val="bg2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324100" y="3970684"/>
            <a:ext cx="7543800" cy="990600"/>
          </a:xfrm>
        </p:spPr>
        <p:txBody>
          <a:bodyPr lIns="91440" anchor="ctr" anchorCtr="1"/>
          <a:lstStyle>
            <a:lvl1pPr marL="0" indent="0" algn="ctr">
              <a:buFontTx/>
              <a:buNone/>
              <a:defRPr sz="3000" b="0" i="0">
                <a:solidFill>
                  <a:schemeClr val="bg2"/>
                </a:solidFill>
                <a:latin typeface="FreightMicro Pro Book" panose="0200060302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7200" y="314329"/>
            <a:ext cx="11201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4800" b="0" i="0" kern="0" baseline="0" dirty="0">
                <a:solidFill>
                  <a:schemeClr val="bg2"/>
                </a:solidFill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7" y="2584177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936D33-9916-57D9-FB99-897ADE096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2700" y="5238751"/>
            <a:ext cx="2006600" cy="800100"/>
          </a:xfrm>
          <a:prstGeom prst="rect">
            <a:avLst/>
          </a:prstGeom>
        </p:spPr>
      </p:pic>
      <p:pic>
        <p:nvPicPr>
          <p:cNvPr id="2" name="Picture 2" descr="cc logo">
            <a:extLst>
              <a:ext uri="{FF2B5EF4-FFF2-40B4-BE49-F238E27FC236}">
                <a16:creationId xmlns:a16="http://schemas.microsoft.com/office/drawing/2014/main" id="{5867EE33-0531-3B3B-5F3F-4915997C35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044A1AF6-78D2-1F19-3AD4-A4646F288B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C948AF43-1942-A3AB-74BE-E6775AAA7D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" y="64112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669AB84-0488-46A9-C63A-5BAB96784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9200" y="64085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4B558-3D21-33F1-35A1-FE48DF43E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194505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1852-78FC-D3F3-C972-F219664A4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CITN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D5024-0F78-8518-088C-2091FD497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66800"/>
            <a:ext cx="7924800" cy="5257800"/>
          </a:xfrm>
        </p:spPr>
        <p:txBody>
          <a:bodyPr>
            <a:normAutofit/>
          </a:bodyPr>
          <a:lstStyle>
            <a:lvl1pPr marL="0" indent="0" algn="just">
              <a:buNone/>
              <a:defRPr sz="2000"/>
            </a:lvl1pPr>
            <a:lvl2pPr marL="192877" indent="0" algn="just">
              <a:buNone/>
              <a:defRPr/>
            </a:lvl2pPr>
            <a:lvl3pPr marL="385753" indent="0" algn="just">
              <a:buNone/>
              <a:defRPr/>
            </a:lvl3pPr>
            <a:lvl4pPr marL="578630" indent="0" algn="just">
              <a:buNone/>
              <a:defRPr/>
            </a:lvl4pPr>
            <a:lvl5pPr marL="771506" indent="0" algn="just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8115F0-EE99-B62A-B436-CE068D384E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8200" y="152400"/>
            <a:ext cx="32766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D039-3F0B-EE63-8523-7285720D1B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326647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066800"/>
            <a:ext cx="11277600" cy="5257800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446904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nts +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0972800" cy="2514600"/>
          </a:xfrm>
        </p:spPr>
        <p:txBody>
          <a:bodyPr/>
          <a:lstStyle>
            <a:lvl1pPr>
              <a:defRPr sz="22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2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20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20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8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3733800"/>
            <a:ext cx="10972800" cy="2514600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391263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+ Com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3733800"/>
            <a:ext cx="11430000" cy="2514600"/>
          </a:xfrm>
        </p:spPr>
        <p:txBody>
          <a:bodyPr/>
          <a:lstStyle>
            <a:lvl1pPr>
              <a:defRPr sz="22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2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20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20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8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1049866"/>
            <a:ext cx="11430000" cy="2607733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106340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066800"/>
            <a:ext cx="5334000" cy="52578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066800"/>
            <a:ext cx="5334000" cy="52578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A21C7C-9A16-3A4F-22C4-4A125632B1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089315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6EE0E2-0155-74C7-B124-ACD0680418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771347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25400"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48640" tIns="46038" rIns="914400" bIns="46038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Slide Title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066800"/>
            <a:ext cx="11218333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AE50B5-DD0F-D4BD-B315-A76A49108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457951"/>
            <a:ext cx="4348655" cy="2561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accent3"/>
                </a:solidFill>
                <a:latin typeface="FreightMicro Pro Book" panose="02000603020000020004" pitchFamily="2" charset="0"/>
                <a:ea typeface="FreightMicro Pro Book" panose="02000603020000020004" pitchFamily="2" charset="0"/>
                <a:cs typeface="FreightMicro Pro Book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215482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0" i="0" baseline="0">
          <a:solidFill>
            <a:schemeClr val="bg1"/>
          </a:solidFill>
          <a:latin typeface="FreightMicro Pro Book" panose="02000603020000020004" pitchFamily="2" charset="0"/>
          <a:ea typeface="ＭＳ Ｐゴシック" charset="-128"/>
          <a:cs typeface="FreightMicro Pro Book" panose="02000603020000020004" pitchFamily="2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5pPr>
      <a:lvl6pPr marL="1928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6pPr>
      <a:lvl7pPr marL="3857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7pPr>
      <a:lvl8pPr marL="5786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8pPr>
      <a:lvl9pPr marL="77150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9pPr>
    </p:titleStyle>
    <p:bodyStyle>
      <a:lvl1pPr marL="120548" indent="-120548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800" b="0" i="0" cap="none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289315" indent="-9643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800" b="0" i="0" cap="none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482192" indent="-9643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400" b="0" i="0" cap="none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650958" indent="-7232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400" b="0" i="0" cap="none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843835" indent="-7232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000" b="0" i="0" cap="none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1036711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6pPr>
      <a:lvl7pPr marL="1229588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7pPr>
      <a:lvl8pPr marL="1422464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8pPr>
      <a:lvl9pPr marL="1615341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77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53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30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06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383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59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36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12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nytimes.com/2023/11/02/technology/sam-bankman-fried-fraud-trial-ftx.html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nytimes.com/2021/09/17/technology/theranos-whistle-blower-erika-cheung-elizabeth-holmes.html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ecs.link/data-ed" TargetMode="External"/><Relationship Id="rId2" Type="http://schemas.openxmlformats.org/officeDocument/2006/relationships/hyperlink" Target="https://eecs.link/ed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F03D30D-695D-1644-8ED4-4ECF48202D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Ask Me Anything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32022469-56D0-B942-B8A5-4350F46D4C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66660B-BE0E-168F-01CF-9C5617AE1F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94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CA344-8B59-E4A6-65AA-6AF517E6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B0EF-3A54-B2F3-2950-4E5A3DA1B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Do you have any information or advice regarding the process of switching into a high demand major like computer science or data science?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5B20F-E804-D31B-86EE-DC8DDA1CED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467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CA344-8B59-E4A6-65AA-6AF517E6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B0EF-3A54-B2F3-2950-4E5A3DA1B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Can the last question of the final exam be an extra credit question?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(or draw some patterns to earn points... :D)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does the ant in the CS88 logo have a name? if not, shall we name the creature now? :D 🐜 🐜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5B20F-E804-D31B-86EE-DC8DDA1CED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843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CA344-8B59-E4A6-65AA-6AF517E6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B0EF-3A54-B2F3-2950-4E5A3DA1B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do you have any cool ideas for personal projects students could pursue?? not hard-cs based but around the </a:t>
            </a:r>
            <a:r>
              <a:rPr lang="en-US" sz="3200" dirty="0" err="1"/>
              <a:t>datasci</a:t>
            </a:r>
            <a:r>
              <a:rPr lang="en-US" sz="3200" dirty="0"/>
              <a:t> </a:t>
            </a:r>
            <a:r>
              <a:rPr lang="en-US" sz="3200" dirty="0" err="1"/>
              <a:t>cogsci</a:t>
            </a:r>
            <a:r>
              <a:rPr lang="en-US" sz="3200" dirty="0"/>
              <a:t> realm. I'm getting the urge to channel my passions and perspectives so far into something for my resume, but it's so hard to know where to start!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5B20F-E804-D31B-86EE-DC8DDA1CED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655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CA344-8B59-E4A6-65AA-6AF517E6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B0EF-3A54-B2F3-2950-4E5A3DA1B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 didn't do too well on the midterms because I didn't finish it. :( What are some tips do you have for improving and doing better on the final?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Didn't do well on the first question of the midterm, how do we tackle a ton of imbedded lists like </a:t>
            </a:r>
            <a:r>
              <a:rPr lang="en-US" sz="3200"/>
              <a:t>that?</a:t>
            </a: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5B20F-E804-D31B-86EE-DC8DDA1CED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210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CA344-8B59-E4A6-65AA-6AF517E6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B0EF-3A54-B2F3-2950-4E5A3DA1B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5B20F-E804-D31B-86EE-DC8DDA1CED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92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CA344-8B59-E4A6-65AA-6AF517E6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B0EF-3A54-B2F3-2950-4E5A3DA1B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5B20F-E804-D31B-86EE-DC8DDA1CED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086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4E437-3C08-0BDF-A088-8215684478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 Ed Questions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785E85-74DA-DA4F-C593-8B7CFE1637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48C591-E148-489E-3FC4-A778EA8F2D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770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CA344-8B59-E4A6-65AA-6AF517E6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B0EF-3A54-B2F3-2950-4E5A3DA1B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what fun things should we do before graduating from Berkeley?!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5B20F-E804-D31B-86EE-DC8DDA1CED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088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CA344-8B59-E4A6-65AA-6AF517E6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B0EF-3A54-B2F3-2950-4E5A3DA1B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hypothetically, how many geese do you think you could beat in a fight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5B20F-E804-D31B-86EE-DC8DDA1CED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674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CA344-8B59-E4A6-65AA-6AF517E6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B0EF-3A54-B2F3-2950-4E5A3DA1B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can you juggle for us :D 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5B20F-E804-D31B-86EE-DC8DDA1CED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402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739D2D-669E-731D-EE48-0FF0CB1C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Announcements/Reminders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311844-DE50-AEFD-0354-F98D499C6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No Class Weds/</a:t>
            </a:r>
            <a:r>
              <a:rPr lang="en-US" dirty="0" err="1"/>
              <a:t>Thur</a:t>
            </a:r>
            <a:r>
              <a:rPr lang="en-US" dirty="0"/>
              <a:t>/Fri – NO OH, Labs, little Ed Help</a:t>
            </a:r>
          </a:p>
          <a:p>
            <a:r>
              <a:rPr lang="en-US" dirty="0"/>
              <a:t> Most OH remote tomorrow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1F3D82-B7E1-40FD-F74C-D72444E5F8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162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CA344-8B59-E4A6-65AA-6AF517E6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B0EF-3A54-B2F3-2950-4E5A3DA1B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What is the largest amount of chicken nuggets you're willing to eat in one sitting? :0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5B20F-E804-D31B-86EE-DC8DDA1CED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074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CA344-8B59-E4A6-65AA-6AF517E6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B0EF-3A54-B2F3-2950-4E5A3DA1B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Are there going to be data c88c stickers? :'D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5B20F-E804-D31B-86EE-DC8DDA1CED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988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CA344-8B59-E4A6-65AA-6AF517E6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B0EF-3A54-B2F3-2950-4E5A3DA1B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do you have any show, movie, </a:t>
            </a:r>
            <a:r>
              <a:rPr lang="en-US" sz="3200" dirty="0" err="1"/>
              <a:t>podacst</a:t>
            </a:r>
            <a:r>
              <a:rPr lang="en-US" sz="3200" dirty="0"/>
              <a:t>, music, or book recs? :)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5B20F-E804-D31B-86EE-DC8DDA1CED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559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CA344-8B59-E4A6-65AA-6AF517E6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B0EF-3A54-B2F3-2950-4E5A3DA1B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what advice would you have given to your undergrad self today?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5B20F-E804-D31B-86EE-DC8DDA1CED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950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CA344-8B59-E4A6-65AA-6AF517E6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B0EF-3A54-B2F3-2950-4E5A3DA1B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5B20F-E804-D31B-86EE-DC8DDA1CED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355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CA344-8B59-E4A6-65AA-6AF517E6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B0EF-3A54-B2F3-2950-4E5A3DA1B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5B20F-E804-D31B-86EE-DC8DDA1CED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29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3E5CF-EA5B-2CE1-27A2-AECA588FF0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(Un)solicited Advice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FB94A-82EB-048A-160D-289EE2F7F9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E2BE8A-6B2B-3DC8-AA74-906C38F618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8940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CA344-8B59-E4A6-65AA-6AF517E6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FTX / Careers / Power [</a:t>
            </a:r>
            <a:r>
              <a:rPr lang="en-US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NYT</a:t>
            </a:r>
            <a:r>
              <a:rPr lang="en-US" dirty="0"/>
              <a:t>]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B0EF-3A54-B2F3-2950-4E5A3DA1B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5B20F-E804-D31B-86EE-DC8DDA1CED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  <p:pic>
        <p:nvPicPr>
          <p:cNvPr id="3" name="Picture 2" descr="A person in a suit and tie walking in front of a group of police officers&#10;&#10;Description automatically generated">
            <a:extLst>
              <a:ext uri="{FF2B5EF4-FFF2-40B4-BE49-F238E27FC236}">
                <a16:creationId xmlns:a16="http://schemas.microsoft.com/office/drawing/2014/main" id="{F2BD40F2-CB4A-D9BF-2309-FBCB3E3A2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235" y="1169166"/>
            <a:ext cx="6991254" cy="569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950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2C508A-EAB6-C62A-7F97-6E762C0A4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Corporate Scandals… Bears doing Good [</a:t>
            </a:r>
            <a:r>
              <a:rPr lang="en-US" dirty="0">
                <a:hlinkClick r:id="rId2"/>
              </a:rPr>
              <a:t>NYT</a:t>
            </a:r>
            <a:r>
              <a:rPr lang="en-US" dirty="0"/>
              <a:t>]</a:t>
            </a:r>
          </a:p>
        </p:txBody>
      </p:sp>
      <p:pic>
        <p:nvPicPr>
          <p:cNvPr id="8" name="Content Placeholder 7" descr="A person sitting in a chair&#10;&#10;Description automatically generated">
            <a:extLst>
              <a:ext uri="{FF2B5EF4-FFF2-40B4-BE49-F238E27FC236}">
                <a16:creationId xmlns:a16="http://schemas.microsoft.com/office/drawing/2014/main" id="{817F038D-81F2-C260-D807-B6FFB5431D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5972" y="1066800"/>
            <a:ext cx="9633718" cy="52578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BC5D29-413F-C138-3725-7D85130417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0718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CA344-8B59-E4A6-65AA-6AF517E6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B0EF-3A54-B2F3-2950-4E5A3DA1B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5B20F-E804-D31B-86EE-DC8DDA1CED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030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1B9B9F-5C3D-E4A8-6C74-584D333B9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AEAAF8-BB0C-3ED3-A4D2-E128D3C38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000" dirty="0">
                <a:hlinkClick r:id="rId2"/>
              </a:rPr>
              <a:t>https://eecs.link/ed</a:t>
            </a:r>
            <a:r>
              <a:rPr lang="en-US" sz="4000" dirty="0"/>
              <a:t> -- EECS 101 Ed</a:t>
            </a:r>
          </a:p>
          <a:p>
            <a:pPr marL="0" indent="0">
              <a:buNone/>
            </a:pPr>
            <a:r>
              <a:rPr lang="en-US" sz="4000" dirty="0">
                <a:hlinkClick r:id="rId3"/>
              </a:rPr>
              <a:t>https://eecs.link/data-ed</a:t>
            </a:r>
            <a:r>
              <a:rPr lang="en-US" sz="4000" dirty="0"/>
              <a:t> DATA 001 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394A74-CA1E-437A-D083-9BE821E53D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330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CA344-8B59-E4A6-65AA-6AF517E6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B0EF-3A54-B2F3-2950-4E5A3DA1B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5B20F-E804-D31B-86EE-DC8DDA1CED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0098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CA344-8B59-E4A6-65AA-6AF517E6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B0EF-3A54-B2F3-2950-4E5A3DA1B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5B20F-E804-D31B-86EE-DC8DDA1CED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333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CA344-8B59-E4A6-65AA-6AF517E6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B0EF-3A54-B2F3-2950-4E5A3DA1B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5B20F-E804-D31B-86EE-DC8DDA1CED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198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67214-D2F9-0514-E04B-359FB9D440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can you give us words of encouragement (life/school/career advice)? :'')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8BB096-C6CE-7414-5EA5-EB2BC0A76A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A25C59-C126-8B07-3866-AA77CEF6BA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1850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62D61-B96E-7558-0EFD-D562A24D4C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Anything Else?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EDC9EA-0B58-6121-E5C5-5C4CAAFE7E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20341-7624-7703-8F97-B157E1EA4D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348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1FEE2-3B0E-1B6C-80F6-631D4408F8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(Serious-</a:t>
            </a:r>
            <a:r>
              <a:rPr lang="en-US" dirty="0" err="1"/>
              <a:t>ish</a:t>
            </a:r>
            <a:r>
              <a:rPr lang="en-US" dirty="0"/>
              <a:t>) Ed Questions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80EDF7-3F94-0D48-609D-21A16F55AD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D1E0C2-9D89-5ED9-4811-B2C447A5BF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964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CA344-8B59-E4A6-65AA-6AF517E6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B0EF-3A54-B2F3-2950-4E5A3DA1B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>
                <a:effectLst/>
                <a:latin typeface="Open Sans" panose="020B0606030504020204" charset="0"/>
              </a:rPr>
              <a:t>when were you first exposed to cs? how did you know cs is what you wanted to pursue?</a:t>
            </a:r>
          </a:p>
          <a:p>
            <a:pPr marL="0" indent="0">
              <a:buNone/>
            </a:pPr>
            <a:endParaRPr lang="en-US" sz="3200" dirty="0">
              <a:effectLst/>
              <a:latin typeface="Open Sans" panose="020B0606030504020204" charset="0"/>
            </a:endParaRPr>
          </a:p>
          <a:p>
            <a:pPr marL="0" indent="0">
              <a:buNone/>
            </a:pPr>
            <a:br>
              <a:rPr lang="en-US" sz="3200" dirty="0">
                <a:effectLst/>
              </a:rPr>
            </a:br>
            <a:endParaRPr lang="en-US" sz="3200" dirty="0">
              <a:effectLst/>
            </a:endParaRP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5B20F-E804-D31B-86EE-DC8DDA1CED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079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CA344-8B59-E4A6-65AA-6AF517E6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B0EF-3A54-B2F3-2950-4E5A3DA1B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What pieces of advice/tips do you have for finding hands-on experiences beyond C88C to apply what we've learned into the industry and into practice, especially at and beyond Berkeley?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5B20F-E804-D31B-86EE-DC8DDA1CED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354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CA344-8B59-E4A6-65AA-6AF517E6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B0EF-3A54-B2F3-2950-4E5A3DA1B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As a freshman majoring in Data Science, what are some of the next steps I can take (beyond just taking the required classes for the major) to keep exploring various resources here at Berkeley? Any good places you recommend starting?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5B20F-E804-D31B-86EE-DC8DDA1CED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817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CA344-8B59-E4A6-65AA-6AF517E6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B0EF-3A54-B2F3-2950-4E5A3DA1B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If we want to pursue further study in the field of deep learning in the future, to what extent do you think math ability should be cultivated? I am taking eecs127 this semester, and want to know what other math knowledge besides the most basic math class can help us more.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5B20F-E804-D31B-86EE-DC8DDA1CED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410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CA344-8B59-E4A6-65AA-6AF517E6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CB0EF-3A54-B2F3-2950-4E5A3DA1B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when can I start looking for internship? after which course? I feel like cs88 wouldn't prepare me for the job yet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5B20F-E804-D31B-86EE-DC8DDA1CED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605554"/>
      </p:ext>
    </p:extLst>
  </p:cSld>
  <p:clrMapOvr>
    <a:masterClrMapping/>
  </p:clrMapOvr>
</p:sld>
</file>

<file path=ppt/theme/theme1.xml><?xml version="1.0" encoding="utf-8"?>
<a:theme xmlns:a="http://schemas.openxmlformats.org/drawingml/2006/main" name="3_Main C88C">
  <a:themeElements>
    <a:clrScheme name="UC Berkeley C88C">
      <a:dk1>
        <a:srgbClr val="000000"/>
      </a:dk1>
      <a:lt1>
        <a:srgbClr val="FFFFFF"/>
      </a:lt1>
      <a:dk2>
        <a:srgbClr val="003265"/>
      </a:dk2>
      <a:lt2>
        <a:srgbClr val="DDD5C7"/>
      </a:lt2>
      <a:accent1>
        <a:srgbClr val="FCB515"/>
      </a:accent1>
      <a:accent2>
        <a:srgbClr val="00B0DA"/>
      </a:accent2>
      <a:accent3>
        <a:srgbClr val="46535E"/>
      </a:accent3>
      <a:accent4>
        <a:srgbClr val="00A498"/>
      </a:accent4>
      <a:accent5>
        <a:srgbClr val="B9D3B6"/>
      </a:accent5>
      <a:accent6>
        <a:srgbClr val="EC4D33"/>
      </a:accent6>
      <a:hlink>
        <a:srgbClr val="3A7EA0"/>
      </a:hlink>
      <a:folHlink>
        <a:srgbClr val="3A7EA0"/>
      </a:folHlink>
    </a:clrScheme>
    <a:fontScheme name="sample-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-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le-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88C" id="{C5573598-C838-DB42-8057-7BDB89560B2A}" vid="{9FB56D42-AF32-0A48-8C88-A60776868E7B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9834</TotalTime>
  <Words>1084</Words>
  <Application>Microsoft Macintosh PowerPoint</Application>
  <PresentationFormat>Widescreen</PresentationFormat>
  <Paragraphs>100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Source Code Pro Medium</vt:lpstr>
      <vt:lpstr>FreightMicro Pro Medium</vt:lpstr>
      <vt:lpstr>Arial</vt:lpstr>
      <vt:lpstr>FreightMicro Pro Light</vt:lpstr>
      <vt:lpstr>Open Sans</vt:lpstr>
      <vt:lpstr>Times New Roman</vt:lpstr>
      <vt:lpstr>FreightMicro Pro Book</vt:lpstr>
      <vt:lpstr>Source Code Pro</vt:lpstr>
      <vt:lpstr>3_Main C88C</vt:lpstr>
      <vt:lpstr>Ask Me Anything</vt:lpstr>
      <vt:lpstr>Announcements/Reminders</vt:lpstr>
      <vt:lpstr>Join Ed</vt:lpstr>
      <vt:lpstr>(Serious-ish) Ed Questions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Fun Ed Questions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Question</vt:lpstr>
      <vt:lpstr>(Un)solicited Advice</vt:lpstr>
      <vt:lpstr>FTX / Careers / Power [NYT]</vt:lpstr>
      <vt:lpstr>Other Corporate Scandals… Bears doing Good [NYT]</vt:lpstr>
      <vt:lpstr>Question</vt:lpstr>
      <vt:lpstr>Question</vt:lpstr>
      <vt:lpstr>Question</vt:lpstr>
      <vt:lpstr>Question</vt:lpstr>
      <vt:lpstr>can you give us words of encouragement (life/school/career advice)? :'') </vt:lpstr>
      <vt:lpstr>Anything Else?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a Taste of Declarative Programming in SQL</dc:title>
  <cp:lastModifiedBy>Michael Ball</cp:lastModifiedBy>
  <cp:revision>51</cp:revision>
  <cp:lastPrinted>2022-11-17T20:39:40Z</cp:lastPrinted>
  <dcterms:modified xsi:type="dcterms:W3CDTF">2023-11-20T20:44:33Z</dcterms:modified>
</cp:coreProperties>
</file>